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61" r:id="rId6"/>
    <p:sldId id="262" r:id="rId7"/>
    <p:sldId id="264" r:id="rId8"/>
    <p:sldId id="278" r:id="rId9"/>
    <p:sldId id="280" r:id="rId10"/>
    <p:sldId id="281" r:id="rId11"/>
    <p:sldId id="282" r:id="rId12"/>
    <p:sldId id="279" r:id="rId13"/>
    <p:sldId id="283" r:id="rId14"/>
    <p:sldId id="285" r:id="rId15"/>
    <p:sldId id="286" r:id="rId16"/>
    <p:sldId id="287" r:id="rId17"/>
    <p:sldId id="288" r:id="rId18"/>
    <p:sldId id="289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71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jpg>
</file>

<file path=ppt/media/image2.jpe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9/25/2021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9/25/2021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9/25/2021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9/25/2021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9/25/2021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9/25/2021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9/25/2021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9/25/2021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9/25/2021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9/25/2021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077376"/>
            <a:ext cx="4775075" cy="1908990"/>
          </a:xfrm>
        </p:spPr>
        <p:txBody>
          <a:bodyPr>
            <a:norm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NUMERICAL ANALYSIS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2: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415293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chemeClr val="tx1"/>
                </a:solidFill>
              </a:rPr>
              <a:t>Giảng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viên</a:t>
            </a:r>
            <a:r>
              <a:rPr lang="en-US" dirty="0">
                <a:solidFill>
                  <a:schemeClr val="tx1"/>
                </a:solidFill>
              </a:rPr>
              <a:t>: TS. Hà Phi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8E6F-259A-4322-AD5A-F9582F8E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8438" y="834234"/>
            <a:ext cx="9135123" cy="44935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vi. </a:t>
            </a:r>
            <a:r>
              <a:rPr lang="en-US" sz="4000" dirty="0" err="1"/>
              <a:t>Phương</a:t>
            </a:r>
            <a:r>
              <a:rPr lang="en-US" sz="4000" dirty="0"/>
              <a:t> </a:t>
            </a:r>
            <a:r>
              <a:rPr lang="en-US" sz="4000" dirty="0" err="1"/>
              <a:t>pháp</a:t>
            </a:r>
            <a:r>
              <a:rPr lang="en-US" sz="4000" dirty="0"/>
              <a:t> SVD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05459-7C2B-4311-946B-80F83E863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988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7671-6B19-4FCA-B904-1B171E01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68956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Ứng</a:t>
            </a:r>
            <a:r>
              <a:rPr lang="en-US" sz="3600" dirty="0"/>
              <a:t> </a:t>
            </a:r>
            <a:r>
              <a:rPr lang="en-US" sz="3600" dirty="0" err="1"/>
              <a:t>dụng</a:t>
            </a:r>
            <a:r>
              <a:rPr lang="en-US" sz="3600" dirty="0"/>
              <a:t> SVD </a:t>
            </a:r>
            <a:r>
              <a:rPr lang="en-US" sz="3600" dirty="0" err="1"/>
              <a:t>trong</a:t>
            </a:r>
            <a:r>
              <a:rPr lang="en-US" sz="3600" dirty="0"/>
              <a:t> </a:t>
            </a:r>
            <a:r>
              <a:rPr lang="en-US" sz="3600" dirty="0" err="1"/>
              <a:t>xử</a:t>
            </a:r>
            <a:r>
              <a:rPr lang="en-US" sz="3600" dirty="0"/>
              <a:t> </a:t>
            </a:r>
            <a:r>
              <a:rPr lang="en-US" sz="3600" dirty="0" err="1"/>
              <a:t>lý</a:t>
            </a:r>
            <a:r>
              <a:rPr lang="en-US" sz="3600" dirty="0"/>
              <a:t> </a:t>
            </a:r>
            <a:r>
              <a:rPr lang="en-US" sz="3600" dirty="0" err="1"/>
              <a:t>ảnh</a:t>
            </a:r>
            <a:endParaRPr lang="en-US" sz="36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F259531-017C-4424-A914-47ECC1695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572" y="1866530"/>
            <a:ext cx="5162764" cy="3429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E0BEED5-D951-4C14-BD0D-593E5F713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664" y="1866530"/>
            <a:ext cx="5162764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987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7671-6B19-4FCA-B904-1B171E01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68956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Ứng</a:t>
            </a:r>
            <a:r>
              <a:rPr lang="en-US" sz="3600" dirty="0"/>
              <a:t> </a:t>
            </a:r>
            <a:r>
              <a:rPr lang="en-US" sz="3600" dirty="0" err="1"/>
              <a:t>dụng</a:t>
            </a:r>
            <a:r>
              <a:rPr lang="en-US" sz="3600" dirty="0"/>
              <a:t> SVD </a:t>
            </a:r>
            <a:r>
              <a:rPr lang="en-US" sz="3600" dirty="0" err="1"/>
              <a:t>trong</a:t>
            </a:r>
            <a:r>
              <a:rPr lang="en-US" sz="3600" dirty="0"/>
              <a:t> </a:t>
            </a:r>
            <a:r>
              <a:rPr lang="en-US" sz="3600" dirty="0" err="1"/>
              <a:t>xử</a:t>
            </a:r>
            <a:r>
              <a:rPr lang="en-US" sz="3600" dirty="0"/>
              <a:t> </a:t>
            </a:r>
            <a:r>
              <a:rPr lang="en-US" sz="3600" dirty="0" err="1"/>
              <a:t>lý</a:t>
            </a:r>
            <a:r>
              <a:rPr lang="en-US" sz="3600" dirty="0"/>
              <a:t> </a:t>
            </a:r>
            <a:r>
              <a:rPr lang="en-US" sz="3600" dirty="0" err="1"/>
              <a:t>ảnh</a:t>
            </a:r>
            <a:endParaRPr lang="en-US" sz="36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F259531-017C-4424-A914-47ECC1695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572" y="1866530"/>
            <a:ext cx="5162764" cy="3429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AD43AA2-F2A2-4EDA-A770-8157C9F10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664" y="1866530"/>
            <a:ext cx="5162764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833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7671-6B19-4FCA-B904-1B171E01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68956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Ứng</a:t>
            </a:r>
            <a:r>
              <a:rPr lang="en-US" sz="3600" dirty="0"/>
              <a:t> </a:t>
            </a:r>
            <a:r>
              <a:rPr lang="en-US" sz="3600" dirty="0" err="1"/>
              <a:t>dụng</a:t>
            </a:r>
            <a:r>
              <a:rPr lang="en-US" sz="3600" dirty="0"/>
              <a:t> SVD </a:t>
            </a:r>
            <a:r>
              <a:rPr lang="en-US" sz="3600" dirty="0" err="1"/>
              <a:t>trong</a:t>
            </a:r>
            <a:r>
              <a:rPr lang="en-US" sz="3600" dirty="0"/>
              <a:t> </a:t>
            </a:r>
            <a:r>
              <a:rPr lang="en-US" sz="3600" dirty="0" err="1"/>
              <a:t>xử</a:t>
            </a:r>
            <a:r>
              <a:rPr lang="en-US" sz="3600" dirty="0"/>
              <a:t> </a:t>
            </a:r>
            <a:r>
              <a:rPr lang="en-US" sz="3600" dirty="0" err="1"/>
              <a:t>lý</a:t>
            </a:r>
            <a:r>
              <a:rPr lang="en-US" sz="3600" dirty="0"/>
              <a:t> </a:t>
            </a:r>
            <a:r>
              <a:rPr lang="en-US" sz="3600" dirty="0" err="1"/>
              <a:t>ảnh</a:t>
            </a:r>
            <a:endParaRPr lang="en-US" sz="36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F259531-017C-4424-A914-47ECC1695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572" y="1866530"/>
            <a:ext cx="5162764" cy="342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B5077D-68FF-42D1-A674-117C278EC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664" y="1866530"/>
            <a:ext cx="5162764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27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7671-6B19-4FCA-B904-1B171E01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68956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Ứng</a:t>
            </a:r>
            <a:r>
              <a:rPr lang="en-US" sz="3600" dirty="0"/>
              <a:t> </a:t>
            </a:r>
            <a:r>
              <a:rPr lang="en-US" sz="3600" dirty="0" err="1"/>
              <a:t>dụng</a:t>
            </a:r>
            <a:r>
              <a:rPr lang="en-US" sz="3600" dirty="0"/>
              <a:t> SVD </a:t>
            </a:r>
            <a:r>
              <a:rPr lang="en-US" sz="3600" dirty="0" err="1"/>
              <a:t>trong</a:t>
            </a:r>
            <a:r>
              <a:rPr lang="en-US" sz="3600" dirty="0"/>
              <a:t> </a:t>
            </a:r>
            <a:r>
              <a:rPr lang="en-US" sz="3600" dirty="0" err="1"/>
              <a:t>xử</a:t>
            </a:r>
            <a:r>
              <a:rPr lang="en-US" sz="3600" dirty="0"/>
              <a:t> </a:t>
            </a:r>
            <a:r>
              <a:rPr lang="en-US" sz="3600" dirty="0" err="1"/>
              <a:t>lý</a:t>
            </a:r>
            <a:r>
              <a:rPr lang="en-US" sz="3600" dirty="0"/>
              <a:t> </a:t>
            </a:r>
            <a:r>
              <a:rPr lang="en-US" sz="3600" dirty="0" err="1"/>
              <a:t>ảnh</a:t>
            </a:r>
            <a:endParaRPr lang="en-US" sz="36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F259531-017C-4424-A914-47ECC1695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572" y="1866530"/>
            <a:ext cx="5162764" cy="342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98F632-35F3-428C-A61E-423E9ABE0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664" y="1866530"/>
            <a:ext cx="5162764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366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7671-6B19-4FCA-B904-1B171E01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68956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/>
              <a:t>Ứng</a:t>
            </a:r>
            <a:r>
              <a:rPr lang="en-US" sz="3600" dirty="0"/>
              <a:t> </a:t>
            </a:r>
            <a:r>
              <a:rPr lang="en-US" sz="3600" dirty="0" err="1"/>
              <a:t>dụng</a:t>
            </a:r>
            <a:r>
              <a:rPr lang="en-US" sz="3600" dirty="0"/>
              <a:t> SVD </a:t>
            </a:r>
            <a:r>
              <a:rPr lang="en-US" sz="3600" dirty="0" err="1"/>
              <a:t>trong</a:t>
            </a:r>
            <a:r>
              <a:rPr lang="en-US" sz="3600" dirty="0"/>
              <a:t> </a:t>
            </a:r>
            <a:r>
              <a:rPr lang="en-US" sz="3600" dirty="0" err="1"/>
              <a:t>xử</a:t>
            </a:r>
            <a:r>
              <a:rPr lang="en-US" sz="3600" dirty="0"/>
              <a:t> </a:t>
            </a:r>
            <a:r>
              <a:rPr lang="en-US" sz="3600" dirty="0" err="1"/>
              <a:t>lý</a:t>
            </a:r>
            <a:r>
              <a:rPr lang="en-US" sz="3600" dirty="0"/>
              <a:t> </a:t>
            </a:r>
            <a:r>
              <a:rPr lang="en-US" sz="3600" dirty="0" err="1"/>
              <a:t>ảnh</a:t>
            </a:r>
            <a:endParaRPr lang="en-US" sz="36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F259531-017C-4424-A914-47ECC1695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6572" y="1866530"/>
            <a:ext cx="5162764" cy="342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17E1BF-21FC-481E-A351-67BD7917E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664" y="1866530"/>
            <a:ext cx="5162763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013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8E6F-259A-4322-AD5A-F9582F8E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8438" y="834234"/>
            <a:ext cx="9135123" cy="44935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vii. </a:t>
            </a:r>
            <a:r>
              <a:rPr lang="en-US" dirty="0" err="1"/>
              <a:t>Các</a:t>
            </a:r>
            <a:r>
              <a:rPr lang="en-US" dirty="0"/>
              <a:t> phân </a:t>
            </a:r>
            <a:r>
              <a:rPr lang="en-US" dirty="0" err="1"/>
              <a:t>tích</a:t>
            </a:r>
            <a:r>
              <a:rPr lang="en-US" dirty="0"/>
              <a:t> ma </a:t>
            </a:r>
            <a:r>
              <a:rPr lang="en-US" dirty="0" err="1"/>
              <a:t>trận</a:t>
            </a:r>
            <a:r>
              <a:rPr lang="en-US" dirty="0"/>
              <a:t> </a:t>
            </a:r>
            <a:r>
              <a:rPr lang="en-US" dirty="0" err="1"/>
              <a:t>khác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05459-7C2B-4311-946B-80F83E863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1504187"/>
            <a:ext cx="10058400" cy="4719059"/>
          </a:xfrm>
        </p:spPr>
        <p:txBody>
          <a:bodyPr>
            <a:normAutofit/>
          </a:bodyPr>
          <a:lstStyle/>
          <a:p>
            <a:r>
              <a:rPr lang="en-US" sz="2800" dirty="0" err="1"/>
              <a:t>Vì</a:t>
            </a:r>
            <a:r>
              <a:rPr lang="en-US" sz="2800" dirty="0"/>
              <a:t> </a:t>
            </a:r>
            <a:r>
              <a:rPr lang="en-US" sz="2800" dirty="0" err="1"/>
              <a:t>sao</a:t>
            </a:r>
            <a:r>
              <a:rPr lang="en-US" sz="2800" dirty="0"/>
              <a:t> </a:t>
            </a:r>
            <a:r>
              <a:rPr lang="en-US" sz="2800" dirty="0" err="1"/>
              <a:t>không</a:t>
            </a:r>
            <a:r>
              <a:rPr lang="en-US" sz="2800" dirty="0"/>
              <a:t> </a:t>
            </a:r>
            <a:r>
              <a:rPr lang="en-US" sz="2800" dirty="0" err="1"/>
              <a:t>sử</a:t>
            </a:r>
            <a:r>
              <a:rPr lang="en-US" sz="2800" dirty="0"/>
              <a:t> </a:t>
            </a:r>
            <a:r>
              <a:rPr lang="en-US" sz="2800" dirty="0" err="1"/>
              <a:t>dụng</a:t>
            </a:r>
            <a:r>
              <a:rPr lang="en-US" sz="2800" dirty="0"/>
              <a:t> phân </a:t>
            </a:r>
            <a:r>
              <a:rPr lang="en-US" sz="2800" dirty="0" err="1"/>
              <a:t>tích</a:t>
            </a:r>
            <a:r>
              <a:rPr lang="en-US" sz="2800" dirty="0"/>
              <a:t> Jordan</a:t>
            </a:r>
          </a:p>
          <a:p>
            <a:r>
              <a:rPr lang="en-US" sz="2800" dirty="0"/>
              <a:t>Phân </a:t>
            </a:r>
            <a:r>
              <a:rPr lang="en-US" sz="2800" dirty="0" err="1"/>
              <a:t>tích</a:t>
            </a:r>
            <a:r>
              <a:rPr lang="en-US" sz="2800" dirty="0"/>
              <a:t> Schur/Schur decomposition</a:t>
            </a:r>
          </a:p>
        </p:txBody>
      </p:sp>
    </p:spTree>
    <p:extLst>
      <p:ext uri="{BB962C8B-B14F-4D97-AF65-F5344CB8AC3E}">
        <p14:creationId xmlns:p14="http://schemas.microsoft.com/office/powerpoint/2010/main" val="1350188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4174" y="758003"/>
            <a:ext cx="5680229" cy="431604"/>
          </a:xfrm>
        </p:spPr>
        <p:txBody>
          <a:bodyPr>
            <a:normAutofit fontScale="90000"/>
          </a:bodyPr>
          <a:lstStyle/>
          <a:p>
            <a:pPr marL="0" indent="0" algn="ctr">
              <a:buNone/>
            </a:pP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 DUNG MÔN HỌC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B50EB2-1BCF-41B7-B47A-A3A8854B4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2310" y="1549925"/>
            <a:ext cx="10172330" cy="455007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1: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Chương 2: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endParaRPr lang="en-US" sz="2400" b="1" dirty="0">
              <a:solidFill>
                <a:schemeClr val="tx1"/>
              </a:solidFill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3: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phi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4: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xấp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xỉ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5: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gần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đúng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phân</a:t>
            </a:r>
          </a:p>
          <a:p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6: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vi phân</a:t>
            </a:r>
          </a:p>
          <a:p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Chương 7: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gián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Mối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với “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đạo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i="1" u="sng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riêng</a:t>
            </a:r>
            <a:r>
              <a:rPr lang="en-US" sz="2400" b="1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A318F-54B4-4CB3-B865-940727CD3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429" y="473919"/>
            <a:ext cx="11403117" cy="1372636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Chương 2: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Ax=b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36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1: </a:t>
            </a:r>
            <a:r>
              <a:rPr lang="en-US" sz="36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cỡ</a:t>
            </a: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~ 1e+5)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1EBAE0-823D-4916-A4D3-7037CDFD82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034" y="1986010"/>
            <a:ext cx="5255966" cy="4398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BBDD89E-657E-4011-B263-14AA61F32E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234" y="1986010"/>
            <a:ext cx="4581732" cy="443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054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8E6F-259A-4322-AD5A-F9582F8E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5118" y="851221"/>
            <a:ext cx="9135123" cy="44935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 Chương 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05459-7C2B-4311-946B-80F83E863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6901" y="1713389"/>
            <a:ext cx="10058400" cy="3844031"/>
          </a:xfrm>
        </p:spPr>
        <p:txBody>
          <a:bodyPr>
            <a:normAutofit lnSpcReduction="10000"/>
          </a:bodyPr>
          <a:lstStyle/>
          <a:p>
            <a:pPr marL="571500" indent="-571500">
              <a:buFont typeface="+mj-lt"/>
              <a:buAutoNum type="romanLcPeriod"/>
            </a:pPr>
            <a:r>
              <a:rPr lang="en-US" sz="2800" dirty="0" err="1"/>
              <a:t>Ôn</a:t>
            </a:r>
            <a:r>
              <a:rPr lang="en-US" sz="2800" dirty="0"/>
              <a:t> </a:t>
            </a:r>
            <a:r>
              <a:rPr lang="en-US" sz="2800" dirty="0" err="1"/>
              <a:t>lại</a:t>
            </a:r>
            <a:r>
              <a:rPr lang="en-US" sz="2800" dirty="0"/>
              <a:t> </a:t>
            </a:r>
            <a:r>
              <a:rPr lang="en-US" sz="2800" dirty="0" err="1"/>
              <a:t>về</a:t>
            </a:r>
            <a:r>
              <a:rPr lang="en-US" sz="2800" dirty="0"/>
              <a:t> </a:t>
            </a:r>
            <a:r>
              <a:rPr lang="en-US" sz="2800" dirty="0" err="1"/>
              <a:t>Đại</a:t>
            </a:r>
            <a:r>
              <a:rPr lang="en-US" sz="2800" dirty="0"/>
              <a:t> </a:t>
            </a:r>
            <a:r>
              <a:rPr lang="en-US" sz="2800" dirty="0" err="1"/>
              <a:t>Số</a:t>
            </a:r>
            <a:r>
              <a:rPr lang="en-US" sz="2800" dirty="0"/>
              <a:t> </a:t>
            </a:r>
            <a:r>
              <a:rPr lang="en-US" sz="2800" dirty="0" err="1"/>
              <a:t>Tuyến</a:t>
            </a:r>
            <a:r>
              <a:rPr lang="en-US" sz="2800" dirty="0"/>
              <a:t> </a:t>
            </a:r>
            <a:r>
              <a:rPr lang="en-US" sz="2800" dirty="0" err="1"/>
              <a:t>Tính</a:t>
            </a:r>
            <a:r>
              <a:rPr lang="en-US" sz="2800" dirty="0"/>
              <a:t>: </a:t>
            </a:r>
            <a:r>
              <a:rPr lang="en-US" sz="2800" dirty="0" err="1"/>
              <a:t>Chuẩn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vector </a:t>
            </a:r>
            <a:r>
              <a:rPr lang="en-US" sz="2800" dirty="0" err="1"/>
              <a:t>và</a:t>
            </a:r>
            <a:r>
              <a:rPr lang="en-US" sz="2800" dirty="0"/>
              <a:t> ma </a:t>
            </a:r>
            <a:r>
              <a:rPr lang="en-US" sz="2800" dirty="0" err="1"/>
              <a:t>trận</a:t>
            </a:r>
            <a:endParaRPr lang="en-US" sz="2800" dirty="0"/>
          </a:p>
          <a:p>
            <a:pPr marL="571500" indent="-571500">
              <a:buFont typeface="+mj-lt"/>
              <a:buAutoNum type="romanLcPeriod"/>
            </a:pPr>
            <a:r>
              <a:rPr lang="en-US" sz="2800" dirty="0" err="1"/>
              <a:t>Số</a:t>
            </a:r>
            <a:r>
              <a:rPr lang="en-US" sz="2800" dirty="0"/>
              <a:t> </a:t>
            </a:r>
            <a:r>
              <a:rPr lang="en-US" sz="2800" dirty="0" err="1"/>
              <a:t>Điều</a:t>
            </a:r>
            <a:r>
              <a:rPr lang="en-US" sz="2800" dirty="0"/>
              <a:t> </a:t>
            </a:r>
            <a:r>
              <a:rPr lang="en-US" sz="2800" dirty="0" err="1"/>
              <a:t>Kiện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Ma </a:t>
            </a:r>
            <a:r>
              <a:rPr lang="en-US" sz="2800" dirty="0" err="1"/>
              <a:t>Trận</a:t>
            </a:r>
            <a:r>
              <a:rPr lang="en-US" sz="2800" dirty="0"/>
              <a:t> </a:t>
            </a:r>
            <a:r>
              <a:rPr lang="en-US" sz="2800" dirty="0" err="1"/>
              <a:t>và</a:t>
            </a:r>
            <a:r>
              <a:rPr lang="en-US" sz="2800" dirty="0"/>
              <a:t> </a:t>
            </a:r>
            <a:r>
              <a:rPr lang="en-US" sz="2800" dirty="0" err="1"/>
              <a:t>ảnh</a:t>
            </a:r>
            <a:r>
              <a:rPr lang="en-US" sz="2800" dirty="0"/>
              <a:t> </a:t>
            </a:r>
            <a:r>
              <a:rPr lang="en-US" sz="2800" dirty="0" err="1"/>
              <a:t>hưởng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nó</a:t>
            </a:r>
            <a:endParaRPr lang="en-US" sz="2800" dirty="0"/>
          </a:p>
          <a:p>
            <a:pPr marL="571500" indent="-571500">
              <a:buFont typeface="+mj-lt"/>
              <a:buAutoNum type="romanLcPeriod"/>
            </a:pPr>
            <a:r>
              <a:rPr lang="en-US" sz="2800" dirty="0" err="1"/>
              <a:t>Phương</a:t>
            </a:r>
            <a:r>
              <a:rPr lang="en-US" sz="2800" dirty="0"/>
              <a:t> </a:t>
            </a:r>
            <a:r>
              <a:rPr lang="en-US" sz="2800" dirty="0" err="1"/>
              <a:t>pháp</a:t>
            </a:r>
            <a:r>
              <a:rPr lang="en-US" sz="2800" dirty="0"/>
              <a:t> </a:t>
            </a:r>
            <a:r>
              <a:rPr lang="en-US" sz="2800" dirty="0" err="1"/>
              <a:t>khử</a:t>
            </a:r>
            <a:r>
              <a:rPr lang="en-US" sz="2800" dirty="0"/>
              <a:t> Gauss </a:t>
            </a:r>
            <a:r>
              <a:rPr lang="en-US" sz="2800" dirty="0" err="1"/>
              <a:t>và</a:t>
            </a:r>
            <a:r>
              <a:rPr lang="en-US" sz="2800" dirty="0"/>
              <a:t> </a:t>
            </a:r>
            <a:r>
              <a:rPr lang="en-US" sz="2800" dirty="0" err="1"/>
              <a:t>các</a:t>
            </a:r>
            <a:r>
              <a:rPr lang="en-US" sz="2800" dirty="0"/>
              <a:t> phân </a:t>
            </a:r>
            <a:r>
              <a:rPr lang="en-US" sz="2800" dirty="0" err="1"/>
              <a:t>tích</a:t>
            </a:r>
            <a:r>
              <a:rPr lang="en-US" sz="2800" dirty="0"/>
              <a:t> ma </a:t>
            </a:r>
            <a:r>
              <a:rPr lang="en-US" sz="2800" dirty="0" err="1"/>
              <a:t>trận</a:t>
            </a:r>
            <a:r>
              <a:rPr lang="en-US" sz="2800" dirty="0"/>
              <a:t> LU, PLU</a:t>
            </a:r>
          </a:p>
          <a:p>
            <a:pPr marL="571500" indent="-571500">
              <a:buFont typeface="+mj-lt"/>
              <a:buAutoNum type="romanLcPeriod"/>
            </a:pPr>
            <a:r>
              <a:rPr lang="en-US" sz="2800" dirty="0" err="1"/>
              <a:t>Phương</a:t>
            </a:r>
            <a:r>
              <a:rPr lang="en-US" sz="2800" dirty="0"/>
              <a:t> </a:t>
            </a:r>
            <a:r>
              <a:rPr lang="en-US" sz="2800" dirty="0" err="1"/>
              <a:t>pháp</a:t>
            </a:r>
            <a:r>
              <a:rPr lang="en-US" sz="2800" dirty="0"/>
              <a:t> Cholesky</a:t>
            </a:r>
          </a:p>
          <a:p>
            <a:pPr marL="571500" indent="-571500">
              <a:buFont typeface="+mj-lt"/>
              <a:buAutoNum type="romanLcPeriod"/>
            </a:pPr>
            <a:r>
              <a:rPr lang="en-US" sz="2800" dirty="0" err="1"/>
              <a:t>Phương</a:t>
            </a:r>
            <a:r>
              <a:rPr lang="en-US" sz="2800" dirty="0"/>
              <a:t> </a:t>
            </a:r>
            <a:r>
              <a:rPr lang="en-US" sz="2800" dirty="0" err="1"/>
              <a:t>pháp</a:t>
            </a:r>
            <a:r>
              <a:rPr lang="en-US" sz="2800" dirty="0"/>
              <a:t> QR</a:t>
            </a:r>
          </a:p>
          <a:p>
            <a:pPr marL="571500" indent="-571500">
              <a:buFont typeface="+mj-lt"/>
              <a:buAutoNum type="romanLcPeriod"/>
            </a:pPr>
            <a:r>
              <a:rPr lang="en-US" sz="2800" dirty="0" err="1"/>
              <a:t>Phương</a:t>
            </a:r>
            <a:r>
              <a:rPr lang="en-US" sz="2800" dirty="0"/>
              <a:t> </a:t>
            </a:r>
            <a:r>
              <a:rPr lang="en-US" sz="2800" dirty="0" err="1"/>
              <a:t>pháp</a:t>
            </a:r>
            <a:r>
              <a:rPr lang="en-US" sz="2800" dirty="0"/>
              <a:t> SVD </a:t>
            </a:r>
            <a:r>
              <a:rPr lang="en-US" sz="2800" dirty="0" err="1"/>
              <a:t>và</a:t>
            </a:r>
            <a:r>
              <a:rPr lang="en-US" sz="2800" dirty="0"/>
              <a:t> </a:t>
            </a:r>
            <a:r>
              <a:rPr lang="en-US" sz="2800" dirty="0" err="1"/>
              <a:t>áp</a:t>
            </a:r>
            <a:r>
              <a:rPr lang="en-US" sz="2800" dirty="0"/>
              <a:t> </a:t>
            </a:r>
            <a:r>
              <a:rPr lang="en-US" sz="2800" dirty="0" err="1"/>
              <a:t>dụng</a:t>
            </a:r>
            <a:r>
              <a:rPr lang="en-US" sz="2800" dirty="0"/>
              <a:t> </a:t>
            </a:r>
            <a:r>
              <a:rPr lang="en-US" sz="2800" dirty="0" err="1"/>
              <a:t>trong</a:t>
            </a:r>
            <a:r>
              <a:rPr lang="en-US" sz="2800" dirty="0"/>
              <a:t> </a:t>
            </a:r>
            <a:r>
              <a:rPr lang="en-US" sz="2800" dirty="0" err="1"/>
              <a:t>xử</a:t>
            </a:r>
            <a:r>
              <a:rPr lang="en-US" sz="2800" dirty="0"/>
              <a:t> </a:t>
            </a:r>
            <a:r>
              <a:rPr lang="en-US" sz="2800" dirty="0" err="1"/>
              <a:t>lý</a:t>
            </a:r>
            <a:r>
              <a:rPr lang="en-US" sz="2800" dirty="0"/>
              <a:t> </a:t>
            </a:r>
            <a:r>
              <a:rPr lang="en-US" sz="2800" dirty="0" err="1"/>
              <a:t>ảnh</a:t>
            </a:r>
            <a:endParaRPr lang="en-US" sz="2800" dirty="0"/>
          </a:p>
          <a:p>
            <a:pPr marL="0" indent="0">
              <a:buNone/>
            </a:pP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91837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8E6F-259A-4322-AD5A-F9582F8E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7261" y="754335"/>
            <a:ext cx="9135123" cy="44935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Ôn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trận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05459-7C2B-4311-946B-80F83E863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53592"/>
            <a:ext cx="10058400" cy="4399152"/>
          </a:xfrm>
        </p:spPr>
        <p:txBody>
          <a:bodyPr>
            <a:normAutofit/>
          </a:bodyPr>
          <a:lstStyle/>
          <a:p>
            <a:r>
              <a:rPr lang="en-US" sz="2400" dirty="0" err="1"/>
              <a:t>Chuẩn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vector</a:t>
            </a:r>
          </a:p>
          <a:p>
            <a:r>
              <a:rPr lang="en-US" sz="2400" dirty="0" err="1"/>
              <a:t>Chuẩn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ma </a:t>
            </a:r>
            <a:r>
              <a:rPr lang="en-US" sz="2400" dirty="0" err="1"/>
              <a:t>trận</a:t>
            </a:r>
            <a:r>
              <a:rPr lang="en-US" sz="2400" dirty="0"/>
              <a:t> (matrix norm)</a:t>
            </a:r>
          </a:p>
          <a:p>
            <a:r>
              <a:rPr lang="en-US" sz="2400" dirty="0" err="1"/>
              <a:t>Tính</a:t>
            </a:r>
            <a:r>
              <a:rPr lang="en-US" sz="2400" dirty="0"/>
              <a:t> </a:t>
            </a:r>
            <a:r>
              <a:rPr lang="en-US" sz="2400" dirty="0" err="1"/>
              <a:t>bất</a:t>
            </a:r>
            <a:r>
              <a:rPr lang="en-US" sz="2400" dirty="0"/>
              <a:t> </a:t>
            </a:r>
            <a:r>
              <a:rPr lang="en-US" sz="2400" dirty="0" err="1"/>
              <a:t>biến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chuẩn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ma </a:t>
            </a:r>
            <a:r>
              <a:rPr lang="en-US" sz="2400" dirty="0" err="1"/>
              <a:t>trận</a:t>
            </a:r>
            <a:r>
              <a:rPr lang="en-US" sz="2400" dirty="0"/>
              <a:t> </a:t>
            </a:r>
            <a:r>
              <a:rPr lang="en-US" sz="2400" dirty="0" err="1"/>
              <a:t>dưới</a:t>
            </a:r>
            <a:r>
              <a:rPr lang="en-US" sz="2400" dirty="0"/>
              <a:t> </a:t>
            </a:r>
            <a:r>
              <a:rPr lang="en-US" sz="2400" dirty="0" err="1"/>
              <a:t>biến</a:t>
            </a:r>
            <a:r>
              <a:rPr lang="en-US" sz="2400" dirty="0"/>
              <a:t> </a:t>
            </a:r>
            <a:r>
              <a:rPr lang="en-US" sz="2400" dirty="0" err="1"/>
              <a:t>đổi</a:t>
            </a:r>
            <a:r>
              <a:rPr lang="en-US" sz="2400" dirty="0"/>
              <a:t> </a:t>
            </a:r>
            <a:r>
              <a:rPr lang="en-US" sz="2400" dirty="0" err="1"/>
              <a:t>trực</a:t>
            </a:r>
            <a:r>
              <a:rPr lang="en-US" sz="2400" dirty="0"/>
              <a:t> </a:t>
            </a:r>
            <a:r>
              <a:rPr lang="en-US" sz="2400" dirty="0" err="1"/>
              <a:t>giao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9145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8E6F-259A-4322-AD5A-F9582F8E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5938" y="758003"/>
            <a:ext cx="9135123" cy="44935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05459-7C2B-4311-946B-80F83E863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411550"/>
            <a:ext cx="10058400" cy="4935984"/>
          </a:xfrm>
        </p:spPr>
        <p:txBody>
          <a:bodyPr/>
          <a:lstStyle/>
          <a:p>
            <a:pPr marL="182880" marR="0" lvl="0" indent="-18288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Char char="◦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Số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điều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kiện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của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ma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trận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/>
              <a:ea typeface="+mn-ea"/>
              <a:cs typeface="+mn-cs"/>
            </a:endParaRPr>
          </a:p>
          <a:p>
            <a:pPr marL="182880" marR="0" lvl="0" indent="-182880" algn="l" defTabSz="914400" rtl="0" eaLnBrk="1" fontAlgn="auto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prstClr val="black">
                  <a:lumMod val="85000"/>
                  <a:lumOff val="15000"/>
                </a:prstClr>
              </a:buClr>
              <a:buSzTx/>
              <a:buFont typeface="Garamond" pitchFamily="18" charset="0"/>
              <a:buChar char="◦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Ảnh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hưởng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của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số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điều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kiện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của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ma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trận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lên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việc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giải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hệ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 Ax = 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485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8E6F-259A-4322-AD5A-F9582F8E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8182" y="1130866"/>
            <a:ext cx="9135123" cy="44935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 </a:t>
            </a:r>
            <a:r>
              <a:rPr lang="en-US" sz="4000" dirty="0" err="1"/>
              <a:t>Phương</a:t>
            </a:r>
            <a:r>
              <a:rPr lang="en-US" sz="4000" dirty="0"/>
              <a:t> </a:t>
            </a:r>
            <a:r>
              <a:rPr lang="en-US" sz="4000" dirty="0" err="1"/>
              <a:t>pháp</a:t>
            </a:r>
            <a:r>
              <a:rPr lang="en-US" sz="4000" dirty="0"/>
              <a:t> </a:t>
            </a:r>
            <a:r>
              <a:rPr lang="en-US" sz="4000" dirty="0" err="1"/>
              <a:t>khử</a:t>
            </a:r>
            <a:r>
              <a:rPr lang="en-US" sz="4000" dirty="0"/>
              <a:t> Gauss </a:t>
            </a:r>
            <a:br>
              <a:rPr lang="en-US" sz="4000" dirty="0"/>
            </a:br>
            <a:r>
              <a:rPr lang="en-US" sz="4000" dirty="0" err="1"/>
              <a:t>và</a:t>
            </a:r>
            <a:r>
              <a:rPr lang="en-US" sz="4000" dirty="0"/>
              <a:t> </a:t>
            </a:r>
            <a:r>
              <a:rPr lang="en-US" sz="4000" dirty="0" err="1"/>
              <a:t>các</a:t>
            </a:r>
            <a:r>
              <a:rPr lang="en-US" sz="4000" dirty="0"/>
              <a:t> phân </a:t>
            </a:r>
            <a:r>
              <a:rPr lang="en-US" sz="4000" dirty="0" err="1"/>
              <a:t>tích</a:t>
            </a:r>
            <a:r>
              <a:rPr lang="en-US" sz="4000" dirty="0"/>
              <a:t> ma </a:t>
            </a:r>
            <a:r>
              <a:rPr lang="en-US" sz="4000" dirty="0" err="1"/>
              <a:t>trận</a:t>
            </a:r>
            <a:r>
              <a:rPr lang="en-US" sz="4000" dirty="0"/>
              <a:t> LU, PLU</a:t>
            </a:r>
            <a:br>
              <a:rPr lang="en-US" sz="4000" dirty="0"/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05459-7C2B-4311-946B-80F83E863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45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8E6F-259A-4322-AD5A-F9582F8E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8438" y="834234"/>
            <a:ext cx="9135123" cy="44935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iv. </a:t>
            </a:r>
            <a:r>
              <a:rPr lang="en-US" sz="4000" dirty="0" err="1"/>
              <a:t>Phương</a:t>
            </a:r>
            <a:r>
              <a:rPr lang="en-US" sz="4000" dirty="0"/>
              <a:t> </a:t>
            </a:r>
            <a:r>
              <a:rPr lang="en-US" sz="4000" dirty="0" err="1"/>
              <a:t>pháp</a:t>
            </a:r>
            <a:r>
              <a:rPr lang="en-US" sz="4000" dirty="0"/>
              <a:t> Cholesky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05459-7C2B-4311-946B-80F83E863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822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C8E6F-259A-4322-AD5A-F9582F8E2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8438" y="834234"/>
            <a:ext cx="9135123" cy="44935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/>
              <a:t>v. </a:t>
            </a:r>
            <a:r>
              <a:rPr lang="en-US" sz="4000" dirty="0" err="1"/>
              <a:t>Phương</a:t>
            </a:r>
            <a:r>
              <a:rPr lang="en-US" sz="4000" dirty="0"/>
              <a:t> </a:t>
            </a:r>
            <a:r>
              <a:rPr lang="en-US" sz="4000" dirty="0" err="1"/>
              <a:t>pháp</a:t>
            </a:r>
            <a:r>
              <a:rPr lang="en-US" sz="4000" dirty="0"/>
              <a:t> QR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B05459-7C2B-4311-946B-80F83E863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9356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ustom 1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37651BA-F45C-4845-9AB3-E0A65B39F5E1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{567F19D3-715E-40D1-AB30-ABD43398D762}tf78438558_win32</Template>
  <TotalTime>588</TotalTime>
  <Words>381</Words>
  <Application>Microsoft Office PowerPoint</Application>
  <PresentationFormat>Widescreen</PresentationFormat>
  <Paragraphs>38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Garamond</vt:lpstr>
      <vt:lpstr>Times New Roman</vt:lpstr>
      <vt:lpstr>SavonVTI</vt:lpstr>
      <vt:lpstr>Giải tích số NUMERICAL ANALYSIS Chương 2: Hệ Tuyến tính (phần 1: các phương pháp trực tiếp)</vt:lpstr>
      <vt:lpstr>NỘI DUNG MÔN HỌC</vt:lpstr>
      <vt:lpstr>Chương 2: Hệ phương trình tuyến tính Ax=b (Phần 1: Các phương pháp trực tiếp cho  các hệ cỡ nhỏ ~ 1e+5)</vt:lpstr>
      <vt:lpstr>Nội dung Chương 2</vt:lpstr>
      <vt:lpstr>i. Ôn lại về ma trận và chuẩn của ma trận</vt:lpstr>
      <vt:lpstr>ii. Số điều kiện của ma trận và ảnh hưởng của nó</vt:lpstr>
      <vt:lpstr>iii. Phương pháp khử Gauss  và các phân tích ma trận LU, PLU  </vt:lpstr>
      <vt:lpstr>iv. Phương pháp Cholesky</vt:lpstr>
      <vt:lpstr>v. Phương pháp QR</vt:lpstr>
      <vt:lpstr>vi. Phương pháp SVD</vt:lpstr>
      <vt:lpstr>Ứng dụng SVD trong xử lý ảnh</vt:lpstr>
      <vt:lpstr>Ứng dụng SVD trong xử lý ảnh</vt:lpstr>
      <vt:lpstr>Ứng dụng SVD trong xử lý ảnh</vt:lpstr>
      <vt:lpstr>Ứng dụng SVD trong xử lý ảnh</vt:lpstr>
      <vt:lpstr>Ứng dụng SVD trong xử lý ảnh</vt:lpstr>
      <vt:lpstr>vii. Các phân tích ma trận khác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Giải tích số NUMERICAL ANALYSIS</dc:title>
  <dc:creator>Phi Hà</dc:creator>
  <cp:lastModifiedBy>Phi Hà</cp:lastModifiedBy>
  <cp:revision>253</cp:revision>
  <dcterms:created xsi:type="dcterms:W3CDTF">2021-09-19T05:16:51Z</dcterms:created>
  <dcterms:modified xsi:type="dcterms:W3CDTF">2021-09-25T04:50:47Z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